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_rels/presentation.xml.rels" ContentType="application/vnd.openxmlformats-package.relationships+xml"/>
  <Override PartName="/ppt/media/image29.png" ContentType="image/png"/>
  <Override PartName="/ppt/media/image27.png" ContentType="image/png"/>
  <Override PartName="/ppt/media/image26.png" ContentType="image/png"/>
  <Override PartName="/ppt/media/image33.gif" ContentType="image/gif"/>
  <Override PartName="/ppt/media/image25.png" ContentType="image/png"/>
  <Override PartName="/ppt/media/image37.jpeg" ContentType="image/jpeg"/>
  <Override PartName="/ppt/media/image24.png" ContentType="image/png"/>
  <Override PartName="/ppt/media/image22.png" ContentType="image/png"/>
  <Override PartName="/ppt/media/image18.png" ContentType="image/png"/>
  <Override PartName="/ppt/media/image20.png" ContentType="image/png"/>
  <Override PartName="/ppt/media/image7.jpeg" ContentType="image/jpeg"/>
  <Override PartName="/ppt/media/image28.png" ContentType="image/png"/>
  <Override PartName="/ppt/media/image30.png" ContentType="image/png"/>
  <Override PartName="/ppt/media/image11.jpeg" ContentType="image/jpeg"/>
  <Override PartName="/ppt/media/image17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35.jpeg" ContentType="image/jpeg"/>
  <Override PartName="/ppt/media/image31.png" ContentType="image/png"/>
  <Override PartName="/ppt/media/image4.png" ContentType="image/png"/>
  <Override PartName="/ppt/media/image13.png" ContentType="image/png"/>
  <Override PartName="/ppt/media/image32.png" ContentType="image/png"/>
  <Override PartName="/ppt/media/image1.png" ContentType="image/png"/>
  <Override PartName="/ppt/media/image23.jpeg" ContentType="image/jpeg"/>
  <Override PartName="/ppt/media/image10.png" ContentType="image/png"/>
  <Override PartName="/ppt/media/image9.jpeg" ContentType="image/jpeg"/>
  <Override PartName="/ppt/media/image38.png" ContentType="image/png"/>
  <Override PartName="/ppt/media/image6.png" ContentType="image/png"/>
  <Override PartName="/ppt/media/image15.png" ContentType="image/png"/>
  <Override PartName="/ppt/media/image36.jpeg" ContentType="image/jpeg"/>
  <Override PartName="/ppt/media/image5.png" ContentType="image/png"/>
  <Override PartName="/ppt/media/image14.png" ContentType="image/png"/>
  <Override PartName="/ppt/media/image34.png" ContentType="image/png"/>
  <Override PartName="/ppt/media/image2.png" ContentType="image/png"/>
  <Override PartName="/ppt/media/image16.png" ContentType="image/png"/>
  <Override PartName="/ppt/media/image19.png" ContentType="image/png"/>
  <Override PartName="/ppt/media/image2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28414DB-81FB-4F0D-82C9-3A8E8FF0C1C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04A6B141-A4BD-42FF-AF26-1FBFDE82624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5FF58ADE-2DDF-4BB4-84D1-6C34C8737A2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15B5E38-8399-46D8-9E77-B1D37AABED7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0C9B9C9-DADE-4E85-AE13-8C463F900D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80559BE-D42D-482A-8E27-D08653A6E40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58BD8A4-C0D1-425C-963B-669B05299CB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B54A04D-E15C-4F92-A6C7-1D82D113476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BF5CA329-B857-4A88-8D7F-9ABEA3EFB6F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885EEF7A-8E8B-4F11-B885-25061E21647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C50FE761-41B9-46DB-8F27-D996AC167C2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ul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a 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di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ta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r 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el 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fo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at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el 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xt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tít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ul</a:t>
            </a: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o</a:t>
            </a:r>
            <a:endParaRPr b="0" lang="es-E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lt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34BB0C3-EB10-49BF-8A23-23823A3F7F75}" type="slidenum">
              <a:rPr b="0" lang="es-ES" sz="1200" spc="-1" strike="noStrike">
                <a:solidFill>
                  <a:schemeClr val="lt1"/>
                </a:solidFill>
                <a:latin typeface="Calibri"/>
                <a:ea typeface="Calibri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</a:t>
            </a: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</a:t>
            </a: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7491" lnSpcReduction="1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3198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9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lt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AD6CF1F-C2C8-4C38-8181-7EC14A11DDAE}" type="slidenum">
              <a:rPr b="0" lang="es-ES" sz="1200" spc="-1" strike="noStrike">
                <a:solidFill>
                  <a:schemeClr val="lt1"/>
                </a:solidFill>
                <a:latin typeface="Calibri"/>
                <a:ea typeface="Calibri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3198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lt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1648E69-3BF8-47F5-85F1-229E3A9A63F1}" type="slidenum">
              <a:rPr b="0" lang="es-ES" sz="1200" spc="-1" strike="noStrike">
                <a:solidFill>
                  <a:schemeClr val="lt1"/>
                </a:solidFill>
                <a:latin typeface="Calibri"/>
                <a:ea typeface="Calibri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3422"/>
          </a:bodyPr>
          <a:p>
            <a:pPr indent="0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ul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se 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pa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ra 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ed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ita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r 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el 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at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de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l 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xt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de 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tít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ul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 rot="5400000">
            <a:off x="3920400" y="-1256400"/>
            <a:ext cx="4350960" cy="1051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8556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lt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DD8801D-E15C-4B07-AD91-DD4ECE1D0563}" type="slidenum">
              <a:rPr b="0" lang="es-ES" sz="1200" spc="-1" strike="noStrike">
                <a:solidFill>
                  <a:schemeClr val="lt1"/>
                </a:solidFill>
                <a:latin typeface="Calibri"/>
                <a:ea typeface="Calibri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 rot="5400000">
            <a:off x="7133400" y="1956240"/>
            <a:ext cx="5811480" cy="262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 rot="5400000">
            <a:off x="1800000" y="-596160"/>
            <a:ext cx="5811480" cy="773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lt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E60C900-8B43-4116-9CC3-7BC2F94AFEC2}" type="slidenum">
              <a:rPr b="0" lang="es-ES" sz="1200" spc="-1" strike="noStrike">
                <a:solidFill>
                  <a:schemeClr val="lt1"/>
                </a:solidFill>
                <a:latin typeface="Calibri"/>
                <a:ea typeface="Calibri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3422"/>
          </a:bodyPr>
          <a:p>
            <a:pPr indent="0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se 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par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a 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edit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ar 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el 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ma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del 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text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de 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títul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lt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4A9E0B3-CEF6-41DC-88EB-48159DBB46BF}" type="slidenum">
              <a:rPr b="0" lang="es-ES" sz="1200" spc="-1" strike="noStrike">
                <a:solidFill>
                  <a:schemeClr val="lt1"/>
                </a:solidFill>
                <a:latin typeface="Calibri"/>
                <a:ea typeface="Calibri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37485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lt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164D51B-1FBF-4206-AA8C-EC2A658465E4}" type="slidenum">
              <a:rPr b="0" lang="es-ES" sz="1200" spc="-1" strike="noStrike">
                <a:solidFill>
                  <a:schemeClr val="lt1"/>
                </a:solidFill>
                <a:latin typeface="Calibri"/>
                <a:ea typeface="Calibri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3422"/>
          </a:bodyPr>
          <a:p>
            <a:pPr indent="0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053" lnSpcReduction="1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053" lnSpcReduction="1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lt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1355807-1D4F-4C00-B964-199F255CCE76}" type="slidenum">
              <a:rPr b="0" lang="es-ES" sz="1200" spc="-1" strike="noStrike">
                <a:solidFill>
                  <a:schemeClr val="lt1"/>
                </a:solidFill>
                <a:latin typeface="Calibri"/>
                <a:ea typeface="Calibri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3422"/>
          </a:bodyPr>
          <a:p>
            <a:pPr indent="0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12495" lnSpcReduction="1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4983" lnSpcReduction="1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12495" lnSpcReduction="1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Pulse para editar el formato de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texto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Quinto nivel del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Sexto nivel del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Séptimo nivel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4983" lnSpcReduction="1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5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lt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8A9C874-6CB8-4828-A64C-A9F3F2F40D3E}" type="slidenum">
              <a:rPr b="0" lang="es-ES" sz="1200" spc="-1" strike="noStrike">
                <a:solidFill>
                  <a:schemeClr val="lt1"/>
                </a:solidFill>
                <a:latin typeface="Calibri"/>
                <a:ea typeface="Calibri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3422"/>
          </a:bodyPr>
          <a:p>
            <a:pPr indent="0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lt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F55C6A0-EDAC-4FFC-A1E4-A148010B2594}" type="slidenum">
              <a:rPr b="0" lang="es-ES" sz="1200" spc="-1" strike="noStrike">
                <a:solidFill>
                  <a:schemeClr val="lt1"/>
                </a:solidFill>
                <a:latin typeface="Calibri"/>
                <a:ea typeface="Calibri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lt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2636D95-7C35-4D85-BCD1-1D3E3A340AF2}" type="slidenum">
              <a:rPr b="0" lang="es-ES" sz="1200" spc="-1" strike="noStrike">
                <a:solidFill>
                  <a:schemeClr val="lt1"/>
                </a:solidFill>
                <a:latin typeface="Calibri"/>
                <a:ea typeface="Calibri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R2mC-NUAmMk" TargetMode="External"/><Relationship Id="rId2" Type="http://schemas.openxmlformats.org/officeDocument/2006/relationships/image" Target="../media/image33.gif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hyperlink" Target="https://arstechnica.com/cars/2017/09/ntsb-teslas-autopilot-ux-a-major-role-in-fatal-model-s-crash/" TargetMode="External"/><Relationship Id="rId3" Type="http://schemas.openxmlformats.org/officeDocument/2006/relationships/image" Target="../media/image37.jpeg"/><Relationship Id="rId4" Type="http://schemas.openxmlformats.org/officeDocument/2006/relationships/hyperlink" Target="https://www.theverge.com/2016/3/24/11297050/tay-microsoft-chatbot-racist" TargetMode="External"/><Relationship Id="rId5" Type="http://schemas.openxmlformats.org/officeDocument/2006/relationships/hyperlink" Target="https://www.youtube.com/watch?v=epyWW2e43UU" TargetMode="External"/><Relationship Id="rId6" Type="http://schemas.openxmlformats.org/officeDocument/2006/relationships/hyperlink" Target="https://www.youtube.com/watch?v=dj5M4s-cdAw" TargetMode="External"/><Relationship Id="rId7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6" Type="http://schemas.openxmlformats.org/officeDocument/2006/relationships/image" Target="../media/image11.jpeg"/><Relationship Id="rId7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2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3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2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2.png"/><Relationship Id="rId17" Type="http://schemas.openxmlformats.org/officeDocument/2006/relationships/image" Target="../media/image12.png"/><Relationship Id="rId18" Type="http://schemas.openxmlformats.org/officeDocument/2006/relationships/image" Target="../media/image16.png"/><Relationship Id="rId19" Type="http://schemas.openxmlformats.org/officeDocument/2006/relationships/image" Target="../media/image16.png"/><Relationship Id="rId20" Type="http://schemas.openxmlformats.org/officeDocument/2006/relationships/image" Target="../media/image17.png"/><Relationship Id="rId21" Type="http://schemas.openxmlformats.org/officeDocument/2006/relationships/image" Target="../media/image17.png"/><Relationship Id="rId22" Type="http://schemas.openxmlformats.org/officeDocument/2006/relationships/image" Target="../media/image17.png"/><Relationship Id="rId23" Type="http://schemas.openxmlformats.org/officeDocument/2006/relationships/image" Target="../media/image12.png"/><Relationship Id="rId24" Type="http://schemas.openxmlformats.org/officeDocument/2006/relationships/image" Target="../media/image13.png"/><Relationship Id="rId25" Type="http://schemas.openxmlformats.org/officeDocument/2006/relationships/image" Target="../media/image13.png"/><Relationship Id="rId26" Type="http://schemas.openxmlformats.org/officeDocument/2006/relationships/image" Target="../media/image13.png"/><Relationship Id="rId27" Type="http://schemas.openxmlformats.org/officeDocument/2006/relationships/image" Target="../media/image18.png"/><Relationship Id="rId28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6000" spc="-1" strike="noStrike">
                <a:solidFill>
                  <a:schemeClr val="lt1"/>
                </a:solidFill>
                <a:latin typeface="Calibri"/>
                <a:ea typeface="Calibri"/>
              </a:rPr>
              <a:t>Machine Learning</a:t>
            </a:r>
            <a:endParaRPr b="0" lang="es-E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chemeClr val="lt1"/>
                </a:solidFill>
                <a:latin typeface="Calibri"/>
                <a:ea typeface="Calibri"/>
              </a:rPr>
              <a:t>Data Science Bootcamp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chemeClr val="lt1"/>
                </a:solidFill>
                <a:latin typeface="Calibri"/>
                <a:ea typeface="Calibri"/>
              </a:rPr>
              <a:t>The Bridge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8" name="Google Shape;86;p1" descr="Events organizados por The Bridge | Digital Talent Accelerator | Eventbrite"/>
          <p:cNvPicPr/>
          <p:nvPr/>
        </p:nvPicPr>
        <p:blipFill>
          <a:blip r:embed="rId1"/>
          <a:stretch/>
        </p:blipFill>
        <p:spPr>
          <a:xfrm>
            <a:off x="10630080" y="5505480"/>
            <a:ext cx="823680" cy="82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No supervisado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8d8d8"/>
                </a:solidFill>
                <a:latin typeface="Calibri"/>
                <a:ea typeface="Calibri"/>
              </a:rPr>
              <a:t>Datos sin etiquetar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Google Shape;220;p11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pic>
        <p:nvPicPr>
          <p:cNvPr id="159" name="Google Shape;221;p11" descr="Unsupervised Machine Learning Example in Keras | by Andrej Baranovskij |  Towards Data Science"/>
          <p:cNvPicPr/>
          <p:nvPr/>
        </p:nvPicPr>
        <p:blipFill>
          <a:blip r:embed="rId1"/>
          <a:stretch/>
        </p:blipFill>
        <p:spPr>
          <a:xfrm>
            <a:off x="716760" y="1768320"/>
            <a:ext cx="6359040" cy="4490280"/>
          </a:xfrm>
          <a:prstGeom prst="rect">
            <a:avLst/>
          </a:prstGeom>
          <a:ln w="0">
            <a:noFill/>
          </a:ln>
        </p:spPr>
      </p:pic>
      <p:sp>
        <p:nvSpPr>
          <p:cNvPr id="160" name="Google Shape;222;p11"/>
          <p:cNvSpPr/>
          <p:nvPr/>
        </p:nvSpPr>
        <p:spPr>
          <a:xfrm>
            <a:off x="7386120" y="1762200"/>
            <a:ext cx="4376160" cy="179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En este caso no tengo los datos etiquetados. NO hay una variable a predecir.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Tengo una serie de imágenes de perros y gatos, pero en ningún metadato tengo identificado qué hay en cada imagen.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Es el propio algoritmo el que detecta patrones (tamaño, color de pelo, orejas…) y separa en grupos los datos.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227;p12" descr="What's the Difference Between AI, Machine Learning, and Deep Learning? |  Oracle Big Data Blog"/>
          <p:cNvPicPr/>
          <p:nvPr/>
        </p:nvPicPr>
        <p:blipFill>
          <a:blip r:embed="rId1"/>
          <a:srcRect l="7174" t="25691" r="7246" b="9026"/>
          <a:stretch/>
        </p:blipFill>
        <p:spPr>
          <a:xfrm>
            <a:off x="5492520" y="2892960"/>
            <a:ext cx="5984640" cy="2606040"/>
          </a:xfrm>
          <a:prstGeom prst="rect">
            <a:avLst/>
          </a:prstGeom>
          <a:ln w="0">
            <a:noFill/>
          </a:ln>
        </p:spPr>
      </p:pic>
      <p:pic>
        <p:nvPicPr>
          <p:cNvPr id="162" name="Google Shape;228;p12" descr="Is Programming knowledge Required to Pursue Data Science? | Blog"/>
          <p:cNvPicPr/>
          <p:nvPr/>
        </p:nvPicPr>
        <p:blipFill>
          <a:blip r:embed="rId2"/>
          <a:stretch/>
        </p:blipFill>
        <p:spPr>
          <a:xfrm>
            <a:off x="1710000" y="2295000"/>
            <a:ext cx="3495960" cy="3606480"/>
          </a:xfrm>
          <a:prstGeom prst="rect">
            <a:avLst/>
          </a:prstGeom>
          <a:ln w="0">
            <a:noFill/>
          </a:ln>
        </p:spPr>
      </p:pic>
      <p:sp>
        <p:nvSpPr>
          <p:cNvPr id="163" name="Google Shape;229;p12"/>
          <p:cNvSpPr/>
          <p:nvPr/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¿Dónde situamos ML?</a:t>
            </a: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4" name="PlaceHolder 1"/>
          <p:cNvSpPr>
            <a:spLocks noGrp="1"/>
          </p:cNvSpPr>
          <p:nvPr>
            <p:ph/>
          </p:nvPr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8d8d8"/>
                </a:solidFill>
                <a:latin typeface="Calibri"/>
                <a:ea typeface="Calibri"/>
              </a:rPr>
              <a:t>Subcampo de la Inteligencia Artificial (IA)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Google Shape;231;p12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pic>
        <p:nvPicPr>
          <p:cNvPr id="166" name="Google Shape;232;p12" descr="Jackie Chan GIF - JackieChan Meme What - Descubre &amp; Comparte GIFs"/>
          <p:cNvPicPr/>
          <p:nvPr/>
        </p:nvPicPr>
        <p:blipFill>
          <a:blip r:embed="rId3"/>
          <a:stretch/>
        </p:blipFill>
        <p:spPr>
          <a:xfrm>
            <a:off x="3852360" y="2513520"/>
            <a:ext cx="4704840" cy="283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7" dur="indefinite" restart="never" nodeType="tmRoot">
          <p:childTnLst>
            <p:seq>
              <p:cTn id="148" dur="indefinite" nodeType="mainSeq">
                <p:childTnLst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237;p14"/>
          <p:cNvSpPr/>
          <p:nvPr/>
        </p:nvSpPr>
        <p:spPr>
          <a:xfrm>
            <a:off x="3822840" y="0"/>
            <a:ext cx="4473720" cy="6857640"/>
          </a:xfrm>
          <a:prstGeom prst="rect">
            <a:avLst/>
          </a:prstGeom>
          <a:solidFill>
            <a:srgbClr val="7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i="1" lang="es-ES" sz="9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03200" y="527040"/>
            <a:ext cx="2984040" cy="122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chemeClr val="lt1"/>
                </a:solidFill>
                <a:latin typeface="Calibri"/>
                <a:ea typeface="Calibri"/>
              </a:rPr>
              <a:t>Machine Learning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Google Shape;239;p14"/>
          <p:cNvSpPr/>
          <p:nvPr/>
        </p:nvSpPr>
        <p:spPr>
          <a:xfrm>
            <a:off x="363600" y="1628640"/>
            <a:ext cx="3120480" cy="19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“</a:t>
            </a: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Machine Learning es el subcampo de las ciencias de la computación y una rama de la Inteligencia Artificial, cuyo objetivo es simular el </a:t>
            </a:r>
            <a:r>
              <a:rPr b="1" i="1" lang="es-ES" sz="1600" spc="-1" strike="noStrike">
                <a:solidFill>
                  <a:schemeClr val="lt1"/>
                </a:solidFill>
                <a:latin typeface="Calibri"/>
                <a:ea typeface="Calibri"/>
              </a:rPr>
              <a:t>aprendizaje automático</a:t>
            </a: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, gracias a modelos matemáticos, que nos sirven para </a:t>
            </a:r>
            <a:r>
              <a:rPr b="1" i="1" lang="es-ES" sz="1600" spc="-1" strike="noStrike">
                <a:solidFill>
                  <a:schemeClr val="lt1"/>
                </a:solidFill>
                <a:latin typeface="Calibri"/>
                <a:ea typeface="Calibri"/>
              </a:rPr>
              <a:t>detectar patrones en los datos y realizar predicciones</a:t>
            </a: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”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70" name="Google Shape;240;p14"/>
          <p:cNvCxnSpPr/>
          <p:nvPr/>
        </p:nvCxnSpPr>
        <p:spPr>
          <a:xfrm>
            <a:off x="1895400" y="3686040"/>
            <a:ext cx="360" cy="1324440"/>
          </a:xfrm>
          <a:prstGeom prst="straightConnector1">
            <a:avLst/>
          </a:prstGeom>
          <a:ln w="28575">
            <a:solidFill>
              <a:srgbClr val="ffffff"/>
            </a:solidFill>
            <a:miter/>
            <a:tailEnd len="med" type="triangle" w="med"/>
          </a:ln>
        </p:spPr>
      </p:cxnSp>
      <p:sp>
        <p:nvSpPr>
          <p:cNvPr id="171" name="Google Shape;241;p14"/>
          <p:cNvSpPr/>
          <p:nvPr/>
        </p:nvSpPr>
        <p:spPr>
          <a:xfrm>
            <a:off x="439560" y="5216760"/>
            <a:ext cx="29109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2000" spc="-1" strike="noStrike">
                <a:solidFill>
                  <a:schemeClr val="lt1"/>
                </a:solidFill>
                <a:latin typeface="Calibri"/>
                <a:ea typeface="Calibri"/>
              </a:rPr>
              <a:t>Algoritmos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600" spc="-1" strike="noStrike">
                <a:solidFill>
                  <a:schemeClr val="lt1"/>
                </a:solidFill>
                <a:latin typeface="Calibri"/>
                <a:ea typeface="Calibri"/>
              </a:rPr>
              <a:t>Supervisados, no supervisados…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2" name="Google Shape;242;p14"/>
          <p:cNvSpPr/>
          <p:nvPr/>
        </p:nvSpPr>
        <p:spPr>
          <a:xfrm>
            <a:off x="4498920" y="527040"/>
            <a:ext cx="2984040" cy="12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s-ES" sz="2400" spc="-1" strike="noStrike">
                <a:solidFill>
                  <a:schemeClr val="lt1"/>
                </a:solidFill>
                <a:latin typeface="Calibri"/>
                <a:ea typeface="Calibri"/>
              </a:rPr>
              <a:t>Deep Learning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3" name="Google Shape;243;p14"/>
          <p:cNvSpPr/>
          <p:nvPr/>
        </p:nvSpPr>
        <p:spPr>
          <a:xfrm>
            <a:off x="4251600" y="1623960"/>
            <a:ext cx="3616200" cy="268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“</a:t>
            </a:r>
            <a:r>
              <a:rPr b="1" i="1" lang="es-ES" sz="1600" spc="-1" strike="noStrike">
                <a:solidFill>
                  <a:schemeClr val="lt1"/>
                </a:solidFill>
                <a:latin typeface="Calibri"/>
                <a:ea typeface="Calibri"/>
              </a:rPr>
              <a:t>Algoritmo de ML</a:t>
            </a: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 que utiliza estructuras lógicas que se asemejan en mayor medida a las neuronas de un cerebro, teniendo capas de unidades de proceso (neuronas artificiales) que se especializan en detectar determinadas características existentes en los objetos percibidos.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La visión artificial es una de las áreas donde el Deep Learning proporciona una mejora considerable en comparación con algoritmos más tradicionales”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74" name="Google Shape;244;p14"/>
          <p:cNvCxnSpPr/>
          <p:nvPr/>
        </p:nvCxnSpPr>
        <p:spPr>
          <a:xfrm>
            <a:off x="2904840" y="5613840"/>
            <a:ext cx="1114920" cy="360"/>
          </a:xfrm>
          <a:prstGeom prst="straightConnector1">
            <a:avLst/>
          </a:prstGeom>
          <a:ln w="28575">
            <a:solidFill>
              <a:srgbClr val="ffffff"/>
            </a:solidFill>
            <a:miter/>
            <a:tailEnd len="med" type="triangle" w="med"/>
          </a:ln>
        </p:spPr>
      </p:cxnSp>
      <p:sp>
        <p:nvSpPr>
          <p:cNvPr id="175" name="Google Shape;245;p14"/>
          <p:cNvSpPr/>
          <p:nvPr/>
        </p:nvSpPr>
        <p:spPr>
          <a:xfrm>
            <a:off x="8804160" y="527040"/>
            <a:ext cx="2984040" cy="12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s-ES" sz="2400" spc="-1" strike="noStrike">
                <a:solidFill>
                  <a:schemeClr val="lt1"/>
                </a:solidFill>
                <a:latin typeface="Calibri"/>
                <a:ea typeface="Calibri"/>
              </a:rPr>
              <a:t>Inteligencia Artificial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6" name="Google Shape;246;p14"/>
          <p:cNvSpPr/>
          <p:nvPr/>
        </p:nvSpPr>
        <p:spPr>
          <a:xfrm>
            <a:off x="8804160" y="1623960"/>
            <a:ext cx="298404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“</a:t>
            </a: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Conjunto de algoritmos de Machine Learning que tienen como objetivo imitar los comportamientos cognitivos del ser humano”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7" name="Google Shape;247;p14" descr="Deep Learning with Python"/>
          <p:cNvPicPr/>
          <p:nvPr/>
        </p:nvPicPr>
        <p:blipFill>
          <a:blip r:embed="rId1"/>
          <a:stretch/>
        </p:blipFill>
        <p:spPr>
          <a:xfrm>
            <a:off x="4357800" y="4749480"/>
            <a:ext cx="3247200" cy="1729080"/>
          </a:xfrm>
          <a:prstGeom prst="rect">
            <a:avLst/>
          </a:prstGeom>
          <a:ln w="0">
            <a:noFill/>
          </a:ln>
        </p:spPr>
      </p:pic>
      <p:pic>
        <p:nvPicPr>
          <p:cNvPr id="178" name="Google Shape;248;p14" descr="Imagen que contiene dibujo, tabla&#10;&#10;Descripción generada automáticamente"/>
          <p:cNvPicPr/>
          <p:nvPr/>
        </p:nvPicPr>
        <p:blipFill>
          <a:blip r:embed="rId2"/>
          <a:stretch/>
        </p:blipFill>
        <p:spPr>
          <a:xfrm>
            <a:off x="8580960" y="5658840"/>
            <a:ext cx="631800" cy="631800"/>
          </a:xfrm>
          <a:prstGeom prst="rect">
            <a:avLst/>
          </a:prstGeom>
          <a:ln w="0">
            <a:noFill/>
          </a:ln>
        </p:spPr>
      </p:pic>
      <p:pic>
        <p:nvPicPr>
          <p:cNvPr id="179" name="Google Shape;249;p14" descr="Icono&#10;&#10;Descripción generada automáticamente"/>
          <p:cNvPicPr/>
          <p:nvPr/>
        </p:nvPicPr>
        <p:blipFill>
          <a:blip r:embed="rId3"/>
          <a:stretch/>
        </p:blipFill>
        <p:spPr>
          <a:xfrm>
            <a:off x="11461680" y="5826960"/>
            <a:ext cx="439560" cy="439560"/>
          </a:xfrm>
          <a:prstGeom prst="rect">
            <a:avLst/>
          </a:prstGeom>
          <a:ln w="0">
            <a:noFill/>
          </a:ln>
        </p:spPr>
      </p:pic>
      <p:pic>
        <p:nvPicPr>
          <p:cNvPr id="180" name="Google Shape;250;p14" descr="Imagen que contiene dibujo&#10;&#10;Descripción generada automáticamente"/>
          <p:cNvPicPr/>
          <p:nvPr/>
        </p:nvPicPr>
        <p:blipFill>
          <a:blip r:embed="rId4"/>
          <a:stretch/>
        </p:blipFill>
        <p:spPr>
          <a:xfrm>
            <a:off x="10352160" y="5793480"/>
            <a:ext cx="528480" cy="528480"/>
          </a:xfrm>
          <a:prstGeom prst="rect">
            <a:avLst/>
          </a:prstGeom>
          <a:ln w="0">
            <a:noFill/>
          </a:ln>
        </p:spPr>
      </p:pic>
      <p:sp>
        <p:nvSpPr>
          <p:cNvPr id="181" name="Google Shape;251;p14"/>
          <p:cNvSpPr/>
          <p:nvPr/>
        </p:nvSpPr>
        <p:spPr>
          <a:xfrm>
            <a:off x="8296560" y="6330960"/>
            <a:ext cx="112572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Reconocimiento imágenes</a:t>
            </a:r>
            <a:endParaRPr b="0" lang="es-ES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2" name="Google Shape;252;p14"/>
          <p:cNvSpPr/>
          <p:nvPr/>
        </p:nvSpPr>
        <p:spPr>
          <a:xfrm>
            <a:off x="10226520" y="6324120"/>
            <a:ext cx="94896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Reproducción de voz</a:t>
            </a:r>
            <a:endParaRPr b="0" lang="es-ES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3" name="Google Shape;253;p14"/>
          <p:cNvSpPr/>
          <p:nvPr/>
        </p:nvSpPr>
        <p:spPr>
          <a:xfrm>
            <a:off x="11139480" y="6322320"/>
            <a:ext cx="109008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Reconocimiento habla y sonidos</a:t>
            </a:r>
            <a:endParaRPr b="0" lang="es-ES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4" name="Google Shape;254;p14" descr="Icono&#10;&#10;Descripción generada automáticamente"/>
          <p:cNvPicPr/>
          <p:nvPr/>
        </p:nvPicPr>
        <p:blipFill>
          <a:blip r:embed="rId5"/>
          <a:stretch/>
        </p:blipFill>
        <p:spPr>
          <a:xfrm>
            <a:off x="9528120" y="5819040"/>
            <a:ext cx="528480" cy="528480"/>
          </a:xfrm>
          <a:prstGeom prst="rect">
            <a:avLst/>
          </a:prstGeom>
          <a:ln w="0">
            <a:noFill/>
          </a:ln>
        </p:spPr>
      </p:pic>
      <p:sp>
        <p:nvSpPr>
          <p:cNvPr id="185" name="Google Shape;255;p14"/>
          <p:cNvSpPr/>
          <p:nvPr/>
        </p:nvSpPr>
        <p:spPr>
          <a:xfrm>
            <a:off x="9419040" y="6330960"/>
            <a:ext cx="72648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Lectura</a:t>
            </a:r>
            <a:endParaRPr b="0" lang="es-ES" sz="10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Escritura</a:t>
            </a:r>
            <a:endParaRPr b="0" lang="es-ES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6" name="Google Shape;256;p14" descr="Icono&#10;&#10;Descripción generada automáticamente"/>
          <p:cNvPicPr/>
          <p:nvPr/>
        </p:nvPicPr>
        <p:blipFill>
          <a:blip r:embed="rId6"/>
          <a:stretch/>
        </p:blipFill>
        <p:spPr>
          <a:xfrm>
            <a:off x="8713080" y="2978280"/>
            <a:ext cx="1496520" cy="1496520"/>
          </a:xfrm>
          <a:prstGeom prst="rect">
            <a:avLst/>
          </a:prstGeom>
          <a:ln w="0">
            <a:noFill/>
          </a:ln>
        </p:spPr>
      </p:pic>
      <p:sp>
        <p:nvSpPr>
          <p:cNvPr id="187" name="Google Shape;257;p14"/>
          <p:cNvSpPr/>
          <p:nvPr/>
        </p:nvSpPr>
        <p:spPr>
          <a:xfrm>
            <a:off x="8720640" y="4489560"/>
            <a:ext cx="149652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Chatbots</a:t>
            </a:r>
            <a:endParaRPr b="0" lang="es-ES" sz="10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Asistentes virtuales</a:t>
            </a:r>
            <a:endParaRPr b="0" lang="es-ES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8" name="Google Shape;258;p14" descr="Imagen que contiene dibujo&#10;&#10;Descripción generada automáticamente"/>
          <p:cNvPicPr/>
          <p:nvPr/>
        </p:nvPicPr>
        <p:blipFill>
          <a:blip r:embed="rId7"/>
          <a:stretch/>
        </p:blipFill>
        <p:spPr>
          <a:xfrm>
            <a:off x="10554120" y="3192480"/>
            <a:ext cx="1127160" cy="1127160"/>
          </a:xfrm>
          <a:prstGeom prst="rect">
            <a:avLst/>
          </a:prstGeom>
          <a:ln w="0">
            <a:noFill/>
          </a:ln>
        </p:spPr>
      </p:pic>
      <p:sp>
        <p:nvSpPr>
          <p:cNvPr id="189" name="Google Shape;259;p14"/>
          <p:cNvSpPr/>
          <p:nvPr/>
        </p:nvSpPr>
        <p:spPr>
          <a:xfrm>
            <a:off x="10501920" y="4496760"/>
            <a:ext cx="134712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Coches inteligentes</a:t>
            </a:r>
            <a:endParaRPr b="0" lang="es-ES" sz="1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264;p15" descr="Skyscanner Chatbot — ChatbotGuide.org"/>
          <p:cNvPicPr/>
          <p:nvPr/>
        </p:nvPicPr>
        <p:blipFill>
          <a:blip r:embed="rId1"/>
          <a:stretch/>
        </p:blipFill>
        <p:spPr>
          <a:xfrm>
            <a:off x="2654640" y="1923840"/>
            <a:ext cx="6427440" cy="3650400"/>
          </a:xfrm>
          <a:prstGeom prst="rect">
            <a:avLst/>
          </a:prstGeom>
          <a:ln w="0">
            <a:noFill/>
          </a:ln>
        </p:spPr>
      </p:pic>
      <p:sp>
        <p:nvSpPr>
          <p:cNvPr id="191" name="Google Shape;265;p15"/>
          <p:cNvSpPr/>
          <p:nvPr/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Ejemplos de IA</a:t>
            </a: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2" name="PlaceHolder 1"/>
          <p:cNvSpPr>
            <a:spLocks noGrp="1"/>
          </p:cNvSpPr>
          <p:nvPr>
            <p:ph/>
          </p:nvPr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8d8d8"/>
                </a:solidFill>
                <a:latin typeface="Calibri"/>
                <a:ea typeface="Calibri"/>
              </a:rPr>
              <a:t>Chatbots y asistentes virtuales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Google Shape;267;p15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272;p16"/>
          <p:cNvSpPr/>
          <p:nvPr/>
        </p:nvSpPr>
        <p:spPr>
          <a:xfrm>
            <a:off x="523800" y="6123600"/>
            <a:ext cx="3328920" cy="37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 u="sng">
                <a:solidFill>
                  <a:schemeClr val="lt1"/>
                </a:solidFill>
                <a:uFillTx/>
                <a:latin typeface="Calibri"/>
                <a:ea typeface="Calibri"/>
                <a:hlinkClick r:id="rId1"/>
              </a:rPr>
              <a:t>Microsoft disabled people video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5" name="Google Shape;273;p16"/>
          <p:cNvSpPr/>
          <p:nvPr/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Ejemplos de IA</a:t>
            </a: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6" name="PlaceHolder 1"/>
          <p:cNvSpPr>
            <a:spLocks noGrp="1"/>
          </p:cNvSpPr>
          <p:nvPr>
            <p:ph/>
          </p:nvPr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8d8d8"/>
                </a:solidFill>
                <a:latin typeface="Calibri"/>
                <a:ea typeface="Calibri"/>
              </a:rPr>
              <a:t>Computer Vision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Google Shape;275;p16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pic>
        <p:nvPicPr>
          <p:cNvPr id="198" name="Google Shape;276;p16" descr="GitHub - StevieG47/Matlab-ComputerVision: Car Tracking, Lane Detection,  Traffic Sign Recognition, Homography, Color Segmentation, Visual Odometry"/>
          <p:cNvPicPr/>
          <p:nvPr/>
        </p:nvPicPr>
        <p:blipFill>
          <a:blip r:embed="rId2"/>
          <a:stretch/>
        </p:blipFill>
        <p:spPr>
          <a:xfrm>
            <a:off x="6095880" y="2003400"/>
            <a:ext cx="5074560" cy="3459600"/>
          </a:xfrm>
          <a:prstGeom prst="rect">
            <a:avLst/>
          </a:prstGeom>
          <a:ln w="0">
            <a:noFill/>
          </a:ln>
        </p:spPr>
      </p:pic>
      <p:pic>
        <p:nvPicPr>
          <p:cNvPr id="199" name="Google Shape;277;p16" descr="Show Facebook Computer Vision Tags Chrome Extension – Bram.us"/>
          <p:cNvPicPr/>
          <p:nvPr/>
        </p:nvPicPr>
        <p:blipFill>
          <a:blip r:embed="rId3"/>
          <a:stretch/>
        </p:blipFill>
        <p:spPr>
          <a:xfrm>
            <a:off x="716760" y="2780640"/>
            <a:ext cx="4957560" cy="268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94;p18"/>
          <p:cNvSpPr/>
          <p:nvPr/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Tecnología que acaba de nacer…</a:t>
            </a: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1" name="Google Shape;295;p18" descr="Hacer Meme de Bender"/>
          <p:cNvPicPr/>
          <p:nvPr/>
        </p:nvPicPr>
        <p:blipFill>
          <a:blip r:embed="rId1"/>
          <a:stretch/>
        </p:blipFill>
        <p:spPr>
          <a:xfrm>
            <a:off x="3376800" y="1899000"/>
            <a:ext cx="5438160" cy="408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300;p19" descr="NTSB: Tesla's Autopilot UX a “major role” in fatal Model S crash [Updated]  | Ars Technica"/>
          <p:cNvPicPr/>
          <p:nvPr/>
        </p:nvPicPr>
        <p:blipFill>
          <a:blip r:embed="rId1"/>
          <a:stretch/>
        </p:blipFill>
        <p:spPr>
          <a:xfrm>
            <a:off x="831960" y="2322000"/>
            <a:ext cx="5039640" cy="2908440"/>
          </a:xfrm>
          <a:prstGeom prst="rect">
            <a:avLst/>
          </a:prstGeom>
          <a:ln w="0">
            <a:noFill/>
          </a:ln>
        </p:spPr>
      </p:pic>
      <p:sp>
        <p:nvSpPr>
          <p:cNvPr id="203" name="Google Shape;301;p19"/>
          <p:cNvSpPr/>
          <p:nvPr/>
        </p:nvSpPr>
        <p:spPr>
          <a:xfrm>
            <a:off x="1344600" y="5531400"/>
            <a:ext cx="3343320" cy="5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 u="sng">
                <a:solidFill>
                  <a:schemeClr val="lt1"/>
                </a:solidFill>
                <a:uFillTx/>
                <a:latin typeface="Calibri"/>
                <a:ea typeface="Calibri"/>
                <a:hlinkClick r:id="rId2"/>
              </a:rPr>
              <a:t>Tesla’s Autopilot UX a “major role” in fatal Model S crash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4" name="Google Shape;302;p19" descr="Twitter taught Microsoft's AI chatbot to be a racist asshole in less than a  day - The Verge"/>
          <p:cNvPicPr/>
          <p:nvPr/>
        </p:nvPicPr>
        <p:blipFill>
          <a:blip r:embed="rId3"/>
          <a:stretch/>
        </p:blipFill>
        <p:spPr>
          <a:xfrm>
            <a:off x="6836400" y="2904480"/>
            <a:ext cx="4743000" cy="2325960"/>
          </a:xfrm>
          <a:prstGeom prst="rect">
            <a:avLst/>
          </a:prstGeom>
          <a:ln w="0">
            <a:noFill/>
          </a:ln>
        </p:spPr>
      </p:pic>
      <p:sp>
        <p:nvSpPr>
          <p:cNvPr id="205" name="Google Shape;303;p19"/>
          <p:cNvSpPr/>
          <p:nvPr/>
        </p:nvSpPr>
        <p:spPr>
          <a:xfrm>
            <a:off x="7376400" y="5531400"/>
            <a:ext cx="366264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 u="sng">
                <a:solidFill>
                  <a:schemeClr val="lt1"/>
                </a:solidFill>
                <a:uFillTx/>
                <a:latin typeface="Calibri"/>
                <a:ea typeface="Calibri"/>
                <a:hlinkClick r:id="rId4"/>
              </a:rPr>
              <a:t>Twitter taught Microsoft’s AI chatbot to be a racist asshole in less than a day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6" name="Google Shape;304;p19"/>
          <p:cNvSpPr/>
          <p:nvPr/>
        </p:nvSpPr>
        <p:spPr>
          <a:xfrm>
            <a:off x="381600" y="6269760"/>
            <a:ext cx="23698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 u="sng">
                <a:solidFill>
                  <a:schemeClr val="lt1"/>
                </a:solidFill>
                <a:uFillTx/>
                <a:latin typeface="Calibri"/>
                <a:ea typeface="Calibri"/>
                <a:hlinkClick r:id="rId5"/>
              </a:rPr>
              <a:t>Amazon Alexa fail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7" name="Google Shape;305;p19"/>
          <p:cNvSpPr/>
          <p:nvPr/>
        </p:nvSpPr>
        <p:spPr>
          <a:xfrm>
            <a:off x="10134000" y="6269760"/>
            <a:ext cx="181080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 u="sng">
                <a:solidFill>
                  <a:schemeClr val="lt1"/>
                </a:solidFill>
                <a:uFillTx/>
                <a:latin typeface="Calibri"/>
                <a:ea typeface="Calibri"/>
                <a:hlinkClick r:id="rId6"/>
              </a:rPr>
              <a:t>El equipo E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310;p20" descr=""/>
          <p:cNvPicPr/>
          <p:nvPr/>
        </p:nvPicPr>
        <p:blipFill>
          <a:blip r:embed="rId1"/>
          <a:stretch/>
        </p:blipFill>
        <p:spPr>
          <a:xfrm>
            <a:off x="2459520" y="1902240"/>
            <a:ext cx="7272720" cy="4096800"/>
          </a:xfrm>
          <a:prstGeom prst="rect">
            <a:avLst/>
          </a:prstGeom>
          <a:ln w="0">
            <a:noFill/>
          </a:ln>
        </p:spPr>
      </p:pic>
      <p:sp>
        <p:nvSpPr>
          <p:cNvPr id="209" name="Google Shape;311;p20"/>
          <p:cNvSpPr/>
          <p:nvPr/>
        </p:nvSpPr>
        <p:spPr>
          <a:xfrm>
            <a:off x="716760" y="309240"/>
            <a:ext cx="10515240" cy="13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Tecnologías y herramientas</a:t>
            </a: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0" name="Google Shape;312;p20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Machine Learning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8d8d8"/>
                </a:solidFill>
                <a:latin typeface="Calibri"/>
                <a:ea typeface="Calibri"/>
              </a:rPr>
              <a:t>Definición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Google Shape;93;p2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sp>
        <p:nvSpPr>
          <p:cNvPr id="72" name="Google Shape;94;p2"/>
          <p:cNvSpPr/>
          <p:nvPr/>
        </p:nvSpPr>
        <p:spPr>
          <a:xfrm>
            <a:off x="2004480" y="2875320"/>
            <a:ext cx="8400600" cy="21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2400" spc="-1" strike="noStrike">
                <a:solidFill>
                  <a:schemeClr val="lt1"/>
                </a:solidFill>
                <a:latin typeface="Calibri"/>
                <a:ea typeface="Calibri"/>
              </a:rPr>
              <a:t>“</a:t>
            </a:r>
            <a:r>
              <a:rPr b="0" i="1" lang="es-ES" sz="2400" spc="-1" strike="noStrike">
                <a:solidFill>
                  <a:schemeClr val="lt1"/>
                </a:solidFill>
                <a:latin typeface="Calibri"/>
                <a:ea typeface="Calibri"/>
              </a:rPr>
              <a:t>Machine Learning es el subcampo de las ciencias de la computación y una rama de la Inteligencia Artificial, cuyo objetivo es simular el </a:t>
            </a:r>
            <a:r>
              <a:rPr b="1" i="1" lang="es-ES" sz="2800" spc="-1" strike="noStrike">
                <a:solidFill>
                  <a:schemeClr val="lt1"/>
                </a:solidFill>
                <a:latin typeface="Calibri"/>
                <a:ea typeface="Calibri"/>
              </a:rPr>
              <a:t>aprendizaje automático</a:t>
            </a:r>
            <a:r>
              <a:rPr b="0" i="1" lang="es-ES" sz="2400" spc="-1" strike="noStrike">
                <a:solidFill>
                  <a:schemeClr val="lt1"/>
                </a:solidFill>
                <a:latin typeface="Calibri"/>
                <a:ea typeface="Calibri"/>
              </a:rPr>
              <a:t>, gracias a modelos matemáticos, que nos sirven para </a:t>
            </a:r>
            <a:r>
              <a:rPr b="1" i="1" lang="es-ES" sz="2800" spc="-1" strike="noStrike">
                <a:solidFill>
                  <a:schemeClr val="lt1"/>
                </a:solidFill>
                <a:latin typeface="Calibri"/>
                <a:ea typeface="Calibri"/>
              </a:rPr>
              <a:t>detectar patrones en los datos y realizar predicciones</a:t>
            </a:r>
            <a:r>
              <a:rPr b="0" i="1" lang="es-ES" sz="2400" spc="-1" strike="noStrike">
                <a:solidFill>
                  <a:schemeClr val="lt1"/>
                </a:solidFill>
                <a:latin typeface="Calibri"/>
                <a:ea typeface="Calibri"/>
              </a:rPr>
              <a:t>”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Machine Learning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8d8d8"/>
                </a:solidFill>
                <a:latin typeface="Calibri"/>
                <a:ea typeface="Calibri"/>
              </a:rPr>
              <a:t>Ejemplo de banca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Google Shape;101;p3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graphicFrame>
        <p:nvGraphicFramePr>
          <p:cNvPr id="76" name="Google Shape;102;p3"/>
          <p:cNvGraphicFramePr/>
          <p:nvPr/>
        </p:nvGraphicFramePr>
        <p:xfrm>
          <a:off x="587880" y="3212280"/>
          <a:ext cx="4455000" cy="1618200"/>
        </p:xfrm>
        <a:graphic>
          <a:graphicData uri="http://schemas.openxmlformats.org/drawingml/2006/table">
            <a:tbl>
              <a:tblPr/>
              <a:tblGrid>
                <a:gridCol w="1113480"/>
                <a:gridCol w="1113480"/>
                <a:gridCol w="1113480"/>
                <a:gridCol w="1113480"/>
              </a:tblGrid>
              <a:tr h="2887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Cliente</a:t>
                      </a:r>
                      <a:endParaRPr b="0" lang="es-E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-ES" sz="1200" spc="-1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</a:rPr>
                        <a:t>Dinero en cuenta</a:t>
                      </a:r>
                      <a:endParaRPr b="0" lang="es-E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-ES" sz="1200" spc="-1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</a:rPr>
                        <a:t>Ha tenido impagos</a:t>
                      </a:r>
                      <a:endParaRPr b="0" lang="es-E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Buen pagador</a:t>
                      </a:r>
                      <a:endParaRPr b="0" lang="es-E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887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</a:t>
                      </a:r>
                      <a:endParaRPr b="0" lang="es-E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50.000 €</a:t>
                      </a:r>
                      <a:endParaRPr b="0" lang="es-E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s-E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s-E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</a:tr>
              <a:tr h="2887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B</a:t>
                      </a:r>
                      <a:endParaRPr b="0" lang="es-E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150.000 €</a:t>
                      </a:r>
                      <a:endParaRPr b="0" lang="es-E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s-E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s-E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</a:tr>
              <a:tr h="2887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C</a:t>
                      </a:r>
                      <a:endParaRPr b="0" lang="es-E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1.000 €</a:t>
                      </a:r>
                      <a:endParaRPr b="0" lang="es-E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s-E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s-E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</a:tr>
              <a:tr h="2887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D</a:t>
                      </a:r>
                      <a:endParaRPr b="0" lang="es-E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500 €</a:t>
                      </a:r>
                      <a:endParaRPr b="0" lang="es-E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s-E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s-E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" name="Google Shape;103;p3"/>
          <p:cNvGraphicFramePr/>
          <p:nvPr/>
        </p:nvGraphicFramePr>
        <p:xfrm>
          <a:off x="5614560" y="2608560"/>
          <a:ext cx="5914800" cy="2569320"/>
        </p:xfrm>
        <a:graphic>
          <a:graphicData uri="http://schemas.openxmlformats.org/drawingml/2006/table">
            <a:tbl>
              <a:tblPr/>
              <a:tblGrid>
                <a:gridCol w="844920"/>
                <a:gridCol w="844920"/>
                <a:gridCol w="844920"/>
                <a:gridCol w="844920"/>
                <a:gridCol w="844920"/>
                <a:gridCol w="844920"/>
                <a:gridCol w="844920"/>
              </a:tblGrid>
              <a:tr h="34344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Cliente</a:t>
                      </a:r>
                      <a:endParaRPr b="0" lang="es-ES" sz="9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-ES" sz="900" spc="-1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</a:rPr>
                        <a:t>Dinero en cuenta</a:t>
                      </a:r>
                      <a:endParaRPr b="0" lang="es-ES" sz="9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-ES" sz="900" spc="-1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</a:rPr>
                        <a:t>Ha tenido impagos</a:t>
                      </a:r>
                      <a:endParaRPr b="0" lang="es-ES" sz="9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-ES" sz="900" spc="-1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</a:rPr>
                        <a:t>Trabajo</a:t>
                      </a:r>
                      <a:endParaRPr b="0" lang="es-ES" sz="9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-ES" sz="900" spc="-1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</a:rPr>
                        <a:t>Estado civil</a:t>
                      </a:r>
                      <a:endParaRPr b="0" lang="es-ES" sz="9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-ES" sz="900" spc="-1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</a:rPr>
                        <a:t>Deudas</a:t>
                      </a:r>
                      <a:endParaRPr b="0" lang="es-ES" sz="9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Buen pagador</a:t>
                      </a:r>
                      <a:endParaRPr b="0" lang="es-ES" sz="9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059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50.000 €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Soltero/a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</a:tr>
              <a:tr h="2059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B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11.000 €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Casado/a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Hipoteca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</a:tr>
              <a:tr h="2059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C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24.000 €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Paro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Soltero/a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</a:tr>
              <a:tr h="2059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D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150.000 €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Pareja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Hipoteca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</a:tr>
              <a:tr h="2059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E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1.000 €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Pensionista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Pareja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Préstamo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</a:tr>
              <a:tr h="2059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F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33.000 €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Pensionista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Casado/a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Hipoteca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</a:tr>
              <a:tr h="2059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G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725 €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Pareja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</a:tr>
              <a:tr h="2059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H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500 €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Estudiante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Soltero/a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</a:tr>
              <a:tr h="2059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6.000 €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Casado/a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Préstamo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a"/>
                    </a:solidFill>
                  </a:tcPr>
                </a:tc>
              </a:tr>
              <a:tr h="2059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J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300.000 €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Soltero/a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s-E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Machine Learning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8d8d8"/>
                </a:solidFill>
                <a:latin typeface="Calibri"/>
                <a:ea typeface="Calibri"/>
              </a:rPr>
              <a:t>Mi primer modelo de ML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Google Shape;110;p4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sp>
        <p:nvSpPr>
          <p:cNvPr id="81" name="Google Shape;111;p4"/>
          <p:cNvSpPr/>
          <p:nvPr/>
        </p:nvSpPr>
        <p:spPr>
          <a:xfrm>
            <a:off x="463680" y="1891800"/>
            <a:ext cx="10764000" cy="73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Cada vez que viajas apuntas tus KMs y el combustible consumido, por lo que cuánto más distancia, más combustible consumo.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Si en 300 km consumo 40L, ¿Cuántos L consumo en 700km?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2" name="Google Shape;112;p4" descr=""/>
          <p:cNvPicPr/>
          <p:nvPr/>
        </p:nvPicPr>
        <p:blipFill>
          <a:blip r:embed="rId1"/>
          <a:stretch/>
        </p:blipFill>
        <p:spPr>
          <a:xfrm>
            <a:off x="1283400" y="3347280"/>
            <a:ext cx="3196800" cy="2200320"/>
          </a:xfrm>
          <a:prstGeom prst="rect">
            <a:avLst/>
          </a:prstGeom>
          <a:ln w="0">
            <a:noFill/>
          </a:ln>
        </p:spPr>
      </p:pic>
      <p:cxnSp>
        <p:nvCxnSpPr>
          <p:cNvPr id="83" name="Google Shape;113;p4"/>
          <p:cNvCxnSpPr/>
          <p:nvPr/>
        </p:nvCxnSpPr>
        <p:spPr>
          <a:xfrm flipV="1">
            <a:off x="1930680" y="3657960"/>
            <a:ext cx="2205000" cy="1410840"/>
          </a:xfrm>
          <a:prstGeom prst="straightConnector1">
            <a:avLst/>
          </a:prstGeom>
          <a:ln w="22225">
            <a:solidFill>
              <a:srgbClr val="ff0000"/>
            </a:solidFill>
            <a:miter/>
          </a:ln>
        </p:spPr>
      </p:cxnSp>
      <p:sp>
        <p:nvSpPr>
          <p:cNvPr id="84" name="Google Shape;114;p4"/>
          <p:cNvSpPr/>
          <p:nvPr/>
        </p:nvSpPr>
        <p:spPr>
          <a:xfrm>
            <a:off x="1866240" y="5689080"/>
            <a:ext cx="1569960" cy="27648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Google Shape;115;p4"/>
          <p:cNvSpPr/>
          <p:nvPr/>
        </p:nvSpPr>
        <p:spPr>
          <a:xfrm>
            <a:off x="963720" y="6058080"/>
            <a:ext cx="3607200" cy="27648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Google Shape;116;p4"/>
          <p:cNvSpPr/>
          <p:nvPr/>
        </p:nvSpPr>
        <p:spPr>
          <a:xfrm>
            <a:off x="6905880" y="3772800"/>
            <a:ext cx="1561680" cy="667440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2000" spc="-1" strike="noStrike">
                <a:solidFill>
                  <a:schemeClr val="lt1"/>
                </a:solidFill>
                <a:latin typeface="Calibri"/>
                <a:ea typeface="Calibri"/>
              </a:rPr>
              <a:t>Coche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Google Shape;117;p4"/>
          <p:cNvSpPr/>
          <p:nvPr/>
        </p:nvSpPr>
        <p:spPr>
          <a:xfrm>
            <a:off x="8988840" y="3772800"/>
            <a:ext cx="1561680" cy="667440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2000" spc="-1" strike="noStrike">
                <a:solidFill>
                  <a:schemeClr val="lt1"/>
                </a:solidFill>
                <a:latin typeface="Calibri"/>
                <a:ea typeface="Calibri"/>
              </a:rPr>
              <a:t>Numero de personas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Google Shape;118;p4"/>
          <p:cNvSpPr/>
          <p:nvPr/>
        </p:nvSpPr>
        <p:spPr>
          <a:xfrm>
            <a:off x="6905880" y="4757040"/>
            <a:ext cx="1561680" cy="667440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2000" spc="-1" strike="noStrike">
                <a:solidFill>
                  <a:schemeClr val="lt1"/>
                </a:solidFill>
                <a:latin typeface="Calibri"/>
                <a:ea typeface="Calibri"/>
              </a:rPr>
              <a:t>Equipaje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Google Shape;119;p4"/>
          <p:cNvSpPr/>
          <p:nvPr/>
        </p:nvSpPr>
        <p:spPr>
          <a:xfrm>
            <a:off x="8988840" y="4757040"/>
            <a:ext cx="1561680" cy="667440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2000" spc="-1" strike="noStrike">
                <a:solidFill>
                  <a:schemeClr val="lt1"/>
                </a:solidFill>
                <a:latin typeface="Calibri"/>
                <a:ea typeface="Calibri"/>
              </a:rPr>
              <a:t>Altura recorrida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Google Shape;120;p4"/>
          <p:cNvSpPr/>
          <p:nvPr/>
        </p:nvSpPr>
        <p:spPr>
          <a:xfrm>
            <a:off x="6570000" y="5941440"/>
            <a:ext cx="4658040" cy="27648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963880" y="2103480"/>
            <a:ext cx="62636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¿Qué podemos resolver con Machine Learning?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38;p7"/>
          <p:cNvSpPr/>
          <p:nvPr/>
        </p:nvSpPr>
        <p:spPr>
          <a:xfrm>
            <a:off x="26640" y="55440"/>
            <a:ext cx="3995640" cy="3299760"/>
          </a:xfrm>
          <a:prstGeom prst="rect">
            <a:avLst/>
          </a:prstGeom>
          <a:blipFill rotWithShape="0">
            <a:blip r:embed="rId1">
              <a:alphaModFix amt="38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800" spc="-1" strike="noStrike">
                <a:solidFill>
                  <a:schemeClr val="lt1"/>
                </a:solidFill>
                <a:latin typeface="Calibri"/>
                <a:ea typeface="Calibri"/>
              </a:rPr>
              <a:t>Banca y Seguros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Detección de fraude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Anticipación al impago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Productos personalizados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Google Shape;139;p7"/>
          <p:cNvSpPr/>
          <p:nvPr/>
        </p:nvSpPr>
        <p:spPr>
          <a:xfrm>
            <a:off x="4083840" y="55440"/>
            <a:ext cx="4012200" cy="3299760"/>
          </a:xfrm>
          <a:prstGeom prst="rect">
            <a:avLst/>
          </a:prstGeom>
          <a:blipFill rotWithShape="0">
            <a:blip r:embed="rId2">
              <a:alphaModFix amt="38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  <a:ea typeface="Calibri"/>
              </a:rPr>
              <a:t>Marketing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Comportamiento del cliente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Análisis de sentimientos en campañas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Experiencia de cliente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Google Shape;140;p7"/>
          <p:cNvSpPr/>
          <p:nvPr/>
        </p:nvSpPr>
        <p:spPr>
          <a:xfrm>
            <a:off x="8140680" y="55440"/>
            <a:ext cx="4012200" cy="3299760"/>
          </a:xfrm>
          <a:prstGeom prst="rect">
            <a:avLst/>
          </a:prstGeom>
          <a:blipFill rotWithShape="0">
            <a:blip r:embed="rId3">
              <a:alphaModFix amt="38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  <a:ea typeface="Calibri"/>
              </a:rPr>
              <a:t>Retail y logística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Comportamientos de compra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Anticipación de entregas y de demadas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Predicción de averías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Google Shape;141;p7"/>
          <p:cNvSpPr/>
          <p:nvPr/>
        </p:nvSpPr>
        <p:spPr>
          <a:xfrm>
            <a:off x="26640" y="3429000"/>
            <a:ext cx="4012200" cy="3299760"/>
          </a:xfrm>
          <a:prstGeom prst="rect">
            <a:avLst/>
          </a:prstGeom>
          <a:blipFill rotWithShape="0">
            <a:blip r:embed="rId4">
              <a:alphaModFix amt="38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  <a:ea typeface="Calibri"/>
              </a:rPr>
              <a:t>Sector salud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Clasificadores de radiografías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Predicción de enfermedades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Anticipación a la saturación de hospitales/clínicas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Google Shape;142;p7"/>
          <p:cNvSpPr/>
          <p:nvPr/>
        </p:nvSpPr>
        <p:spPr>
          <a:xfrm>
            <a:off x="4083840" y="3429000"/>
            <a:ext cx="4012200" cy="3299760"/>
          </a:xfrm>
          <a:prstGeom prst="rect">
            <a:avLst/>
          </a:prstGeom>
          <a:blipFill rotWithShape="0">
            <a:blip r:embed="rId5">
              <a:alphaModFix amt="38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  <a:ea typeface="Calibri"/>
              </a:rPr>
              <a:t>Redes Sociales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Recomendadores de productos en base a tu actividad en RRSS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Recomendador de media (Netflix, Spotify)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Google Shape;143;p7"/>
          <p:cNvSpPr/>
          <p:nvPr/>
        </p:nvSpPr>
        <p:spPr>
          <a:xfrm>
            <a:off x="8140680" y="3429000"/>
            <a:ext cx="4012200" cy="3299760"/>
          </a:xfrm>
          <a:prstGeom prst="rect">
            <a:avLst/>
          </a:prstGeom>
          <a:blipFill rotWithShape="0">
            <a:blip r:embed="rId6">
              <a:alphaModFix amt="38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  <a:ea typeface="Calibri"/>
              </a:rPr>
              <a:t>Mercados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Tendencias/anomalías, comportamientos predictivos en mercado de valores, energético.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148;p8"/>
          <p:cNvSpPr/>
          <p:nvPr/>
        </p:nvSpPr>
        <p:spPr>
          <a:xfrm>
            <a:off x="320040" y="1272240"/>
            <a:ext cx="3263400" cy="80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2000" spc="-1" strike="noStrike">
                <a:solidFill>
                  <a:schemeClr val="lt1"/>
                </a:solidFill>
                <a:latin typeface="Calibri"/>
                <a:ea typeface="Calibri"/>
              </a:rPr>
              <a:t>Supervised Learning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900" spc="-1" strike="noStrike">
                <a:solidFill>
                  <a:schemeClr val="lt1"/>
                </a:solidFill>
                <a:latin typeface="Calibri"/>
                <a:ea typeface="Calibri"/>
              </a:rPr>
              <a:t>Algoritmos utilizados en predicción de datos etiquetados</a:t>
            </a:r>
            <a:endParaRPr b="0" lang="es-E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Google Shape;149;p8"/>
          <p:cNvSpPr/>
          <p:nvPr/>
        </p:nvSpPr>
        <p:spPr>
          <a:xfrm>
            <a:off x="3807720" y="0"/>
            <a:ext cx="4473720" cy="6857640"/>
          </a:xfrm>
          <a:prstGeom prst="rect">
            <a:avLst/>
          </a:prstGeom>
          <a:solidFill>
            <a:srgbClr val="1e4e7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i="1" lang="es-ES" sz="9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sp>
        <p:nvSpPr>
          <p:cNvPr id="100" name="Google Shape;150;p8"/>
          <p:cNvSpPr/>
          <p:nvPr/>
        </p:nvSpPr>
        <p:spPr>
          <a:xfrm>
            <a:off x="8535600" y="1258200"/>
            <a:ext cx="3263400" cy="81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2000" spc="-1" strike="noStrike">
                <a:solidFill>
                  <a:schemeClr val="lt1"/>
                </a:solidFill>
                <a:latin typeface="Calibri"/>
                <a:ea typeface="Calibri"/>
              </a:rPr>
              <a:t>Reinforcement Learning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900" spc="-1" strike="noStrike">
                <a:solidFill>
                  <a:schemeClr val="lt1"/>
                </a:solidFill>
                <a:latin typeface="Calibri"/>
                <a:ea typeface="Calibri"/>
              </a:rPr>
              <a:t>Algoritmos que aprenden interactuando con su entorno</a:t>
            </a:r>
            <a:endParaRPr b="0" lang="es-ES" sz="9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1" name="Google Shape;151;p8" descr=""/>
          <p:cNvPicPr/>
          <p:nvPr/>
        </p:nvPicPr>
        <p:blipFill>
          <a:blip r:embed="rId1"/>
          <a:stretch/>
        </p:blipFill>
        <p:spPr>
          <a:xfrm>
            <a:off x="624960" y="243288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02" name="Google Shape;152;p8" descr=""/>
          <p:cNvPicPr/>
          <p:nvPr/>
        </p:nvPicPr>
        <p:blipFill>
          <a:blip r:embed="rId2"/>
          <a:stretch/>
        </p:blipFill>
        <p:spPr>
          <a:xfrm>
            <a:off x="851760" y="247824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03" name="Google Shape;153;p8" descr=""/>
          <p:cNvPicPr/>
          <p:nvPr/>
        </p:nvPicPr>
        <p:blipFill>
          <a:blip r:embed="rId3"/>
          <a:stretch/>
        </p:blipFill>
        <p:spPr>
          <a:xfrm>
            <a:off x="1113480" y="243288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04" name="Google Shape;154;p8" descr=""/>
          <p:cNvPicPr/>
          <p:nvPr/>
        </p:nvPicPr>
        <p:blipFill>
          <a:blip r:embed="rId4"/>
          <a:stretch/>
        </p:blipFill>
        <p:spPr>
          <a:xfrm>
            <a:off x="584640" y="353844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155;p8" descr=""/>
          <p:cNvPicPr/>
          <p:nvPr/>
        </p:nvPicPr>
        <p:blipFill>
          <a:blip r:embed="rId5"/>
          <a:stretch/>
        </p:blipFill>
        <p:spPr>
          <a:xfrm>
            <a:off x="997200" y="379548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156;p8" descr=""/>
          <p:cNvPicPr/>
          <p:nvPr/>
        </p:nvPicPr>
        <p:blipFill>
          <a:blip r:embed="rId6"/>
          <a:stretch/>
        </p:blipFill>
        <p:spPr>
          <a:xfrm>
            <a:off x="789840" y="3510000"/>
            <a:ext cx="371520" cy="371520"/>
          </a:xfrm>
          <a:prstGeom prst="rect">
            <a:avLst/>
          </a:prstGeom>
          <a:ln w="0">
            <a:noFill/>
          </a:ln>
        </p:spPr>
      </p:pic>
      <p:sp>
        <p:nvSpPr>
          <p:cNvPr id="107" name="Google Shape;157;p8"/>
          <p:cNvSpPr/>
          <p:nvPr/>
        </p:nvSpPr>
        <p:spPr>
          <a:xfrm>
            <a:off x="584640" y="2216520"/>
            <a:ext cx="101664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lt1"/>
                </a:solidFill>
                <a:latin typeface="Calibri"/>
                <a:ea typeface="Calibri"/>
              </a:rPr>
              <a:t>Buen pagador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Google Shape;158;p8"/>
          <p:cNvSpPr/>
          <p:nvPr/>
        </p:nvSpPr>
        <p:spPr>
          <a:xfrm>
            <a:off x="624960" y="3263400"/>
            <a:ext cx="101664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lt1"/>
                </a:solidFill>
                <a:latin typeface="Calibri"/>
                <a:ea typeface="Calibri"/>
              </a:rPr>
              <a:t>Mal pagador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9" name="Google Shape;159;p8" descr=""/>
          <p:cNvPicPr/>
          <p:nvPr/>
        </p:nvPicPr>
        <p:blipFill>
          <a:blip r:embed="rId7"/>
          <a:stretch/>
        </p:blipFill>
        <p:spPr>
          <a:xfrm>
            <a:off x="2601000" y="320544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10" name="Google Shape;160;p8" descr=""/>
          <p:cNvPicPr/>
          <p:nvPr/>
        </p:nvPicPr>
        <p:blipFill>
          <a:blip r:embed="rId8"/>
          <a:stretch/>
        </p:blipFill>
        <p:spPr>
          <a:xfrm>
            <a:off x="2924640" y="255708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11" name="Google Shape;161;p8" descr=""/>
          <p:cNvPicPr/>
          <p:nvPr/>
        </p:nvPicPr>
        <p:blipFill>
          <a:blip r:embed="rId9"/>
          <a:stretch/>
        </p:blipFill>
        <p:spPr>
          <a:xfrm>
            <a:off x="722880" y="266220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12" name="Google Shape;162;p8" descr=""/>
          <p:cNvPicPr/>
          <p:nvPr/>
        </p:nvPicPr>
        <p:blipFill>
          <a:blip r:embed="rId10"/>
          <a:stretch/>
        </p:blipFill>
        <p:spPr>
          <a:xfrm>
            <a:off x="1060200" y="265212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13" name="Google Shape;163;p8" descr=""/>
          <p:cNvPicPr/>
          <p:nvPr/>
        </p:nvPicPr>
        <p:blipFill>
          <a:blip r:embed="rId11"/>
          <a:stretch/>
        </p:blipFill>
        <p:spPr>
          <a:xfrm>
            <a:off x="1075680" y="352440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14" name="Google Shape;164;p8" descr=""/>
          <p:cNvPicPr/>
          <p:nvPr/>
        </p:nvPicPr>
        <p:blipFill>
          <a:blip r:embed="rId12"/>
          <a:stretch/>
        </p:blipFill>
        <p:spPr>
          <a:xfrm>
            <a:off x="761760" y="381924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15" name="Google Shape;165;p8" descr=""/>
          <p:cNvPicPr/>
          <p:nvPr/>
        </p:nvPicPr>
        <p:blipFill>
          <a:blip r:embed="rId13"/>
          <a:stretch/>
        </p:blipFill>
        <p:spPr>
          <a:xfrm>
            <a:off x="2972880" y="314280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16" name="Google Shape;166;p8" descr=""/>
          <p:cNvPicPr/>
          <p:nvPr/>
        </p:nvPicPr>
        <p:blipFill>
          <a:blip r:embed="rId14"/>
          <a:stretch/>
        </p:blipFill>
        <p:spPr>
          <a:xfrm>
            <a:off x="2534040" y="2601720"/>
            <a:ext cx="371520" cy="371520"/>
          </a:xfrm>
          <a:prstGeom prst="rect">
            <a:avLst/>
          </a:prstGeom>
          <a:ln w="0">
            <a:noFill/>
          </a:ln>
        </p:spPr>
      </p:pic>
      <p:sp>
        <p:nvSpPr>
          <p:cNvPr id="117" name="Google Shape;167;p8"/>
          <p:cNvSpPr/>
          <p:nvPr/>
        </p:nvSpPr>
        <p:spPr>
          <a:xfrm>
            <a:off x="2471760" y="2936520"/>
            <a:ext cx="95904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lt1"/>
                </a:solidFill>
                <a:latin typeface="Calibri"/>
                <a:ea typeface="Calibri"/>
              </a:rPr>
              <a:t>Nuevos casos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8" name="Google Shape;168;p8" descr=""/>
          <p:cNvPicPr/>
          <p:nvPr/>
        </p:nvPicPr>
        <p:blipFill>
          <a:blip r:embed="rId15"/>
          <a:stretch/>
        </p:blipFill>
        <p:spPr>
          <a:xfrm>
            <a:off x="6585480" y="254844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19" name="Google Shape;169;p8" descr=""/>
          <p:cNvPicPr/>
          <p:nvPr/>
        </p:nvPicPr>
        <p:blipFill>
          <a:blip r:embed="rId16"/>
          <a:stretch/>
        </p:blipFill>
        <p:spPr>
          <a:xfrm>
            <a:off x="4998960" y="269532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20" name="Google Shape;170;p8" descr=""/>
          <p:cNvPicPr/>
          <p:nvPr/>
        </p:nvPicPr>
        <p:blipFill>
          <a:blip r:embed="rId17"/>
          <a:stretch/>
        </p:blipFill>
        <p:spPr>
          <a:xfrm>
            <a:off x="4771080" y="276408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21" name="Google Shape;171;p8" descr=""/>
          <p:cNvPicPr/>
          <p:nvPr/>
        </p:nvPicPr>
        <p:blipFill>
          <a:blip r:embed="rId18"/>
          <a:stretch/>
        </p:blipFill>
        <p:spPr>
          <a:xfrm>
            <a:off x="6771600" y="271332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22" name="Google Shape;172;p8" descr=""/>
          <p:cNvPicPr/>
          <p:nvPr/>
        </p:nvPicPr>
        <p:blipFill>
          <a:blip r:embed="rId19"/>
          <a:stretch/>
        </p:blipFill>
        <p:spPr>
          <a:xfrm>
            <a:off x="6899400" y="256068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23" name="Google Shape;173;p8" descr=""/>
          <p:cNvPicPr/>
          <p:nvPr/>
        </p:nvPicPr>
        <p:blipFill>
          <a:blip r:embed="rId20"/>
          <a:stretch/>
        </p:blipFill>
        <p:spPr>
          <a:xfrm>
            <a:off x="4822560" y="394092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24" name="Google Shape;174;p8" descr=""/>
          <p:cNvPicPr/>
          <p:nvPr/>
        </p:nvPicPr>
        <p:blipFill>
          <a:blip r:embed="rId21"/>
          <a:stretch/>
        </p:blipFill>
        <p:spPr>
          <a:xfrm>
            <a:off x="4943520" y="370692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175;p8" descr=""/>
          <p:cNvPicPr/>
          <p:nvPr/>
        </p:nvPicPr>
        <p:blipFill>
          <a:blip r:embed="rId22"/>
          <a:stretch/>
        </p:blipFill>
        <p:spPr>
          <a:xfrm>
            <a:off x="4636440" y="372636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176;p8" descr=""/>
          <p:cNvPicPr/>
          <p:nvPr/>
        </p:nvPicPr>
        <p:blipFill>
          <a:blip r:embed="rId23"/>
          <a:stretch/>
        </p:blipFill>
        <p:spPr>
          <a:xfrm>
            <a:off x="4943520" y="298548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27" name="Google Shape;177;p8" descr=""/>
          <p:cNvPicPr/>
          <p:nvPr/>
        </p:nvPicPr>
        <p:blipFill>
          <a:blip r:embed="rId24"/>
          <a:stretch/>
        </p:blipFill>
        <p:spPr>
          <a:xfrm>
            <a:off x="6692040" y="372852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28" name="Google Shape;178;p8" descr=""/>
          <p:cNvPicPr/>
          <p:nvPr/>
        </p:nvPicPr>
        <p:blipFill>
          <a:blip r:embed="rId25"/>
          <a:stretch/>
        </p:blipFill>
        <p:spPr>
          <a:xfrm>
            <a:off x="6968160" y="367344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29" name="Google Shape;179;p8" descr=""/>
          <p:cNvPicPr/>
          <p:nvPr/>
        </p:nvPicPr>
        <p:blipFill>
          <a:blip r:embed="rId26"/>
          <a:stretch/>
        </p:blipFill>
        <p:spPr>
          <a:xfrm>
            <a:off x="6877800" y="3925440"/>
            <a:ext cx="371520" cy="371520"/>
          </a:xfrm>
          <a:prstGeom prst="rect">
            <a:avLst/>
          </a:prstGeom>
          <a:ln w="0">
            <a:noFill/>
          </a:ln>
        </p:spPr>
      </p:pic>
      <p:sp>
        <p:nvSpPr>
          <p:cNvPr id="130" name="Google Shape;180;p8"/>
          <p:cNvSpPr/>
          <p:nvPr/>
        </p:nvSpPr>
        <p:spPr>
          <a:xfrm>
            <a:off x="4603680" y="2286720"/>
            <a:ext cx="87516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lt1"/>
                </a:solidFill>
                <a:latin typeface="Calibri"/>
                <a:ea typeface="Calibri"/>
              </a:rPr>
              <a:t>Trabajador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Google Shape;181;p8"/>
          <p:cNvSpPr/>
          <p:nvPr/>
        </p:nvSpPr>
        <p:spPr>
          <a:xfrm>
            <a:off x="6377040" y="2305800"/>
            <a:ext cx="104472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lt1"/>
                </a:solidFill>
                <a:latin typeface="Calibri"/>
                <a:ea typeface="Calibri"/>
              </a:rPr>
              <a:t>Autónomo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Google Shape;182;p8"/>
          <p:cNvSpPr/>
          <p:nvPr/>
        </p:nvSpPr>
        <p:spPr>
          <a:xfrm>
            <a:off x="6449760" y="3475080"/>
            <a:ext cx="104472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lt1"/>
                </a:solidFill>
                <a:latin typeface="Calibri"/>
                <a:ea typeface="Calibri"/>
              </a:rPr>
              <a:t>Pensionistas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Google Shape;183;p8"/>
          <p:cNvSpPr/>
          <p:nvPr/>
        </p:nvSpPr>
        <p:spPr>
          <a:xfrm>
            <a:off x="4434480" y="3416760"/>
            <a:ext cx="104472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lt1"/>
                </a:solidFill>
                <a:latin typeface="Calibri"/>
                <a:ea typeface="Calibri"/>
              </a:rPr>
              <a:t>Desempleados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Google Shape;184;p8"/>
          <p:cNvSpPr/>
          <p:nvPr/>
        </p:nvSpPr>
        <p:spPr>
          <a:xfrm>
            <a:off x="4427640" y="1223280"/>
            <a:ext cx="3263400" cy="81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2000" spc="-1" strike="noStrike">
                <a:solidFill>
                  <a:schemeClr val="lt1"/>
                </a:solidFill>
                <a:latin typeface="Calibri"/>
                <a:ea typeface="Calibri"/>
              </a:rPr>
              <a:t>Unsupervised Learning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900" spc="-1" strike="noStrike">
                <a:solidFill>
                  <a:schemeClr val="lt1"/>
                </a:solidFill>
                <a:latin typeface="Calibri"/>
                <a:ea typeface="Calibri"/>
              </a:rPr>
              <a:t>Datos no etiquetados, detectan patrones o anomalías.</a:t>
            </a:r>
            <a:endParaRPr b="0" lang="es-E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2294280" y="114120"/>
            <a:ext cx="7492680" cy="78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200" spc="-1" strike="noStrike">
                <a:solidFill>
                  <a:schemeClr val="lt1"/>
                </a:solidFill>
                <a:latin typeface="Calibri"/>
                <a:ea typeface="Calibri"/>
              </a:rPr>
              <a:t>Tipos de algoritmos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6" name="Google Shape;186;p8"/>
          <p:cNvCxnSpPr/>
          <p:nvPr/>
        </p:nvCxnSpPr>
        <p:spPr>
          <a:xfrm>
            <a:off x="1951560" y="2432880"/>
            <a:ext cx="360" cy="1508040"/>
          </a:xfrm>
          <a:prstGeom prst="straightConnector1">
            <a:avLst/>
          </a:prstGeom>
          <a:ln w="9525">
            <a:solidFill>
              <a:srgbClr val="4472c4"/>
            </a:solidFill>
            <a:miter/>
          </a:ln>
        </p:spPr>
      </p:cxnSp>
      <p:sp>
        <p:nvSpPr>
          <p:cNvPr id="137" name="Google Shape;187;p8"/>
          <p:cNvSpPr/>
          <p:nvPr/>
        </p:nvSpPr>
        <p:spPr>
          <a:xfrm>
            <a:off x="5370840" y="5057640"/>
            <a:ext cx="1468080" cy="37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600" spc="-1" strike="noStrike">
                <a:solidFill>
                  <a:schemeClr val="lt1"/>
                </a:solidFill>
                <a:latin typeface="Calibri"/>
                <a:ea typeface="Calibri"/>
              </a:rPr>
              <a:t>Tipos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Google Shape;188;p8"/>
          <p:cNvSpPr/>
          <p:nvPr/>
        </p:nvSpPr>
        <p:spPr>
          <a:xfrm>
            <a:off x="3954600" y="5761800"/>
            <a:ext cx="1968120" cy="37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 u="sng">
                <a:solidFill>
                  <a:schemeClr val="lt1"/>
                </a:solidFill>
                <a:uFillTx/>
                <a:latin typeface="Calibri"/>
                <a:ea typeface="Calibri"/>
              </a:rPr>
              <a:t>Clustering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Segmentación de clientes</a:t>
            </a:r>
            <a:endParaRPr b="0" lang="es-ES" sz="10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Biología: Clasificación de plantas o animales</a:t>
            </a:r>
            <a:endParaRPr b="0" lang="es-ES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Google Shape;189;p8"/>
          <p:cNvSpPr/>
          <p:nvPr/>
        </p:nvSpPr>
        <p:spPr>
          <a:xfrm>
            <a:off x="6123960" y="5661360"/>
            <a:ext cx="2061720" cy="37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 u="sng">
                <a:solidFill>
                  <a:schemeClr val="lt1"/>
                </a:solidFill>
                <a:uFillTx/>
                <a:latin typeface="Calibri"/>
                <a:ea typeface="Calibri"/>
              </a:rPr>
              <a:t>Detección de anomalías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Identificación de fraudes</a:t>
            </a:r>
            <a:endParaRPr b="0" lang="es-ES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Google Shape;190;p8"/>
          <p:cNvSpPr/>
          <p:nvPr/>
        </p:nvSpPr>
        <p:spPr>
          <a:xfrm>
            <a:off x="797040" y="5111640"/>
            <a:ext cx="2201400" cy="37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600" spc="-1" strike="noStrike">
                <a:solidFill>
                  <a:schemeClr val="lt1"/>
                </a:solidFill>
                <a:latin typeface="Calibri"/>
                <a:ea typeface="Calibri"/>
              </a:rPr>
              <a:t>Tipos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Google Shape;191;p8"/>
          <p:cNvSpPr/>
          <p:nvPr/>
        </p:nvSpPr>
        <p:spPr>
          <a:xfrm>
            <a:off x="285120" y="5590080"/>
            <a:ext cx="1451880" cy="94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 u="sng">
                <a:solidFill>
                  <a:schemeClr val="lt1"/>
                </a:solidFill>
                <a:uFillTx/>
                <a:latin typeface="Calibri"/>
                <a:ea typeface="Calibri"/>
              </a:rPr>
              <a:t>Regresión -&gt; Número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Proyección de ventas</a:t>
            </a:r>
            <a:endParaRPr b="0" lang="es-ES" sz="10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Estimación de parámetros para evitar averías</a:t>
            </a:r>
            <a:endParaRPr b="0" lang="es-ES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Google Shape;192;p8"/>
          <p:cNvSpPr/>
          <p:nvPr/>
        </p:nvSpPr>
        <p:spPr>
          <a:xfrm>
            <a:off x="1847880" y="5483880"/>
            <a:ext cx="2061720" cy="99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 u="sng">
                <a:solidFill>
                  <a:schemeClr val="lt1"/>
                </a:solidFill>
                <a:uFillTx/>
                <a:latin typeface="Calibri"/>
                <a:ea typeface="Calibri"/>
              </a:rPr>
              <a:t>Clasificación -&gt; Clase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De imágenes para medicina</a:t>
            </a:r>
            <a:endParaRPr b="0" lang="es-ES" sz="10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De texto para RRSS</a:t>
            </a:r>
            <a:endParaRPr b="0" lang="es-ES" sz="10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Default en bancos</a:t>
            </a:r>
            <a:endParaRPr b="0" lang="es-ES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3" name="Google Shape;193;p8" descr="Deep Reinforcement Learning and Its Applications - Inteliment Technologies"/>
          <p:cNvPicPr/>
          <p:nvPr/>
        </p:nvPicPr>
        <p:blipFill>
          <a:blip r:embed="rId27"/>
          <a:stretch/>
        </p:blipFill>
        <p:spPr>
          <a:xfrm>
            <a:off x="8822520" y="2509200"/>
            <a:ext cx="3006360" cy="1695240"/>
          </a:xfrm>
          <a:prstGeom prst="rect">
            <a:avLst/>
          </a:prstGeom>
          <a:ln w="0">
            <a:noFill/>
          </a:ln>
        </p:spPr>
      </p:pic>
      <p:sp>
        <p:nvSpPr>
          <p:cNvPr id="144" name="Google Shape;194;p8"/>
          <p:cNvSpPr/>
          <p:nvPr/>
        </p:nvSpPr>
        <p:spPr>
          <a:xfrm>
            <a:off x="4956840" y="6318720"/>
            <a:ext cx="2061720" cy="37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 u="sng">
                <a:solidFill>
                  <a:schemeClr val="lt1"/>
                </a:solidFill>
                <a:uFillTx/>
                <a:latin typeface="Calibri"/>
                <a:ea typeface="Calibri"/>
              </a:rPr>
              <a:t>Reducción dimensionalidad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Técnicas previas a un algoritmo supervisado, para reducir features</a:t>
            </a:r>
            <a:endParaRPr b="0" lang="es-ES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Google Shape;195;p8"/>
          <p:cNvSpPr/>
          <p:nvPr/>
        </p:nvSpPr>
        <p:spPr>
          <a:xfrm>
            <a:off x="9369000" y="5483520"/>
            <a:ext cx="2061720" cy="37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Recomendador de noticias, conducción autónoma, Natural Language Processing</a:t>
            </a:r>
            <a:endParaRPr b="0" lang="es-ES" sz="1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Tipos de algoritmos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Google Shape;201;p9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pic>
        <p:nvPicPr>
          <p:cNvPr id="148" name="Google Shape;202;p9" descr="Types of Machine Learning Algorithms | 7wData"/>
          <p:cNvPicPr/>
          <p:nvPr/>
        </p:nvPicPr>
        <p:blipFill>
          <a:blip r:embed="rId1"/>
          <a:stretch/>
        </p:blipFill>
        <p:spPr>
          <a:xfrm>
            <a:off x="2664000" y="1634760"/>
            <a:ext cx="6621480" cy="4734000"/>
          </a:xfrm>
          <a:prstGeom prst="rect">
            <a:avLst/>
          </a:prstGeom>
          <a:ln w="0">
            <a:noFill/>
          </a:ln>
        </p:spPr>
      </p:pic>
      <p:sp>
        <p:nvSpPr>
          <p:cNvPr id="149" name="Google Shape;203;p9"/>
          <p:cNvSpPr/>
          <p:nvPr/>
        </p:nvSpPr>
        <p:spPr>
          <a:xfrm rot="3598800">
            <a:off x="5835240" y="1468800"/>
            <a:ext cx="3943800" cy="2637000"/>
          </a:xfrm>
          <a:prstGeom prst="flowChartTerminator">
            <a:avLst/>
          </a:prstGeom>
          <a:noFill/>
          <a:ln w="57150">
            <a:solidFill>
              <a:srgbClr val="ffff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sp>
        <p:nvSpPr>
          <p:cNvPr id="150" name="Google Shape;204;p9"/>
          <p:cNvSpPr/>
          <p:nvPr/>
        </p:nvSpPr>
        <p:spPr>
          <a:xfrm>
            <a:off x="8886240" y="1524960"/>
            <a:ext cx="12070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ffff00"/>
                </a:solidFill>
                <a:latin typeface="Calibri"/>
                <a:ea typeface="Calibri"/>
              </a:rPr>
              <a:t>80%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9" dur="indefinite" restart="never" nodeType="tmRoot">
          <p:childTnLst>
            <p:seq>
              <p:cTn id="140" dur="indefinite" nodeType="mainSeq">
                <p:childTnLst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Supervisado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8d8d8"/>
                </a:solidFill>
                <a:latin typeface="Calibri"/>
                <a:ea typeface="Calibri"/>
              </a:rPr>
              <a:t>Datos etiquetados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Google Shape;211;p10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sp>
        <p:nvSpPr>
          <p:cNvPr id="154" name="Google Shape;212;p10"/>
          <p:cNvSpPr/>
          <p:nvPr/>
        </p:nvSpPr>
        <p:spPr>
          <a:xfrm>
            <a:off x="7182000" y="1762200"/>
            <a:ext cx="4678200" cy="24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Necesitamos una serie de datos (</a:t>
            </a:r>
            <a:r>
              <a:rPr b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features</a:t>
            </a:r>
            <a:r>
              <a:rPr b="0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), que definen nuestra variable objetivo (</a:t>
            </a:r>
            <a:r>
              <a:rPr b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target</a:t>
            </a:r>
            <a:r>
              <a:rPr b="0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).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Tipo de algoritmo de Machine Learning que trabajan con datos "etiquetados". ¿Esto qué significa? El algoritmo tiene un histórico de datos (features), cuyo target es conocido.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¿El algoritmo sabe lo que es un perro y lo que es un gato? NO. Detecta patrones y clasifica los datos en dos grupos. Después somos nosotros los encargados de interpretar esos grupos.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5" name="Google Shape;213;p10" descr="Supervised Learning. In machine learning, Supervised… | by Jorge Leonel |  Medium"/>
          <p:cNvPicPr/>
          <p:nvPr/>
        </p:nvPicPr>
        <p:blipFill>
          <a:blip r:embed="rId1"/>
          <a:stretch/>
        </p:blipFill>
        <p:spPr>
          <a:xfrm>
            <a:off x="716760" y="1762200"/>
            <a:ext cx="6223680" cy="459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Application>LibreOffice/24.2.7.2$Linux_X86_64 LibreOffice_project/420$Build-2</Application>
  <AppVersion>15.0000</AppVersion>
  <Words>899</Words>
  <Paragraphs>218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2020-10-12T14:09:12Z</dcterms:created>
  <dc:creator>Daniel Ortiz</dc:creator>
  <dc:description/>
  <dc:language>es-ES</dc:language>
  <cp:lastModifiedBy/>
  <dcterms:modified xsi:type="dcterms:W3CDTF">2025-12-01T16:33:00Z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18</vt:i4>
  </property>
  <property fmtid="{D5CDD505-2E9C-101B-9397-08002B2CF9AE}" pid="3" name="PresentationFormat">
    <vt:lpwstr>Widescreen</vt:lpwstr>
  </property>
  <property fmtid="{D5CDD505-2E9C-101B-9397-08002B2CF9AE}" pid="4" name="Slides">
    <vt:i4>18</vt:i4>
  </property>
</Properties>
</file>